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  <p:sndAc>
      <p:stSnd>
        <p:snd r:embed="rId1" name="bomb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991A9B-38F7-426E-9B7E-1C66FBF58E5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8B8F42-EEE0-48CB-95F3-14479260D5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/>
    <p:sndAc>
      <p:stSnd>
        <p:snd r:embed="rId13" name="bomb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76600"/>
            <a:ext cx="7117180" cy="1752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Wide Latin" pitchFamily="18" charset="0"/>
              </a:rPr>
              <a:t>	</a:t>
            </a:r>
            <a:r>
              <a:rPr lang="en-US" sz="8800" b="1" dirty="0" smtClean="0">
                <a:latin typeface="Algerian" pitchFamily="82" charset="0"/>
              </a:rPr>
              <a:t>	</a:t>
            </a:r>
            <a:r>
              <a:rPr lang="en-US" sz="9600" b="1" dirty="0" smtClean="0">
                <a:solidFill>
                  <a:srgbClr val="FFFF00"/>
                </a:solidFill>
                <a:latin typeface="Algerian" pitchFamily="82" charset="0"/>
              </a:rPr>
              <a:t>ACTIVITIES</a:t>
            </a:r>
            <a:endParaRPr lang="en-US" sz="9600" b="1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7315200" cy="86142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</a:rPr>
              <a:t>VIDYA VIKASINI INSTITUTIONS </a:t>
            </a:r>
            <a:endParaRPr lang="en-US" sz="5400" b="1" dirty="0">
              <a:solidFill>
                <a:srgbClr val="FFC000"/>
              </a:solidFill>
            </a:endParaRPr>
          </a:p>
        </p:txBody>
      </p:sp>
      <p:pic>
        <p:nvPicPr>
          <p:cNvPr id="4" name="Picture 3" descr="logo-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192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9397906"/>
      </p:ext>
    </p:extLst>
  </p:cSld>
  <p:clrMapOvr>
    <a:masterClrMapping/>
  </p:clrMapOvr>
  <p:transition spd="slow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675724"/>
            <a:ext cx="9296400" cy="153407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CO-CURRICULAR 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&amp;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EXTRA-CURRICULAR ACTIVITIES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600200"/>
            <a:ext cx="7125112" cy="4876800"/>
          </a:xfrm>
        </p:spPr>
        <p:txBody>
          <a:bodyPr>
            <a:no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Apart </a:t>
            </a:r>
            <a:r>
              <a:rPr lang="en-US" sz="2000" dirty="0"/>
              <a:t>from Academic achievements, the school excels in </a:t>
            </a:r>
            <a:r>
              <a:rPr lang="en-US" sz="2000" b="1" dirty="0" smtClean="0">
                <a:solidFill>
                  <a:srgbClr val="FFC000"/>
                </a:solidFill>
              </a:rPr>
              <a:t>Co-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FFC000"/>
                </a:solidFill>
              </a:rPr>
              <a:t>   Curricular </a:t>
            </a:r>
            <a:r>
              <a:rPr lang="en-US" sz="2000" b="1" dirty="0">
                <a:solidFill>
                  <a:srgbClr val="FFC000"/>
                </a:solidFill>
              </a:rPr>
              <a:t>and Extra-Curricular activities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/>
              <a:t>with </a:t>
            </a:r>
            <a:r>
              <a:rPr lang="en-US" sz="2000" dirty="0" smtClean="0"/>
              <a:t>the children </a:t>
            </a:r>
            <a:r>
              <a:rPr lang="en-US" sz="2000" dirty="0"/>
              <a:t>winning several competitions from time to time by various sponsors at </a:t>
            </a:r>
            <a:r>
              <a:rPr lang="en-US" sz="2000" b="1" dirty="0">
                <a:solidFill>
                  <a:srgbClr val="FFC000"/>
                </a:solidFill>
              </a:rPr>
              <a:t>intra / interschool competition</a:t>
            </a:r>
            <a:r>
              <a:rPr lang="en-US" sz="2000" dirty="0">
                <a:solidFill>
                  <a:srgbClr val="FFC000"/>
                </a:solidFill>
              </a:rPr>
              <a:t>s</a:t>
            </a:r>
            <a:r>
              <a:rPr lang="en-US" sz="2000" dirty="0"/>
              <a:t>. The school also boasts of excellent sports persons who have </a:t>
            </a:r>
            <a:r>
              <a:rPr lang="en-US" sz="2000" b="1" dirty="0">
                <a:solidFill>
                  <a:srgbClr val="FFC000"/>
                </a:solidFill>
              </a:rPr>
              <a:t>won several awards at State / National level at several events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 </a:t>
            </a:r>
            <a:r>
              <a:rPr lang="en-US" sz="2000" dirty="0"/>
              <a:t>The students excel in </a:t>
            </a:r>
            <a:r>
              <a:rPr lang="en-US" sz="2000" b="1" dirty="0">
                <a:solidFill>
                  <a:srgbClr val="FFC000"/>
                </a:solidFill>
              </a:rPr>
              <a:t>Music, </a:t>
            </a:r>
            <a:r>
              <a:rPr lang="en-US" sz="2000" b="1" dirty="0" smtClean="0">
                <a:solidFill>
                  <a:srgbClr val="FFC000"/>
                </a:solidFill>
              </a:rPr>
              <a:t>Quiz, debates</a:t>
            </a:r>
            <a:r>
              <a:rPr lang="en-US" sz="2000" dirty="0" smtClean="0"/>
              <a:t>, </a:t>
            </a:r>
            <a:r>
              <a:rPr lang="en-US" sz="2000" dirty="0"/>
              <a:t>apart from science exhibitions and other expositions. </a:t>
            </a:r>
            <a:endParaRPr lang="en-US" sz="2000" dirty="0" smtClean="0"/>
          </a:p>
          <a:p>
            <a:pPr algn="just"/>
            <a:r>
              <a:rPr lang="en-US" sz="2000" b="1" dirty="0" smtClean="0">
                <a:solidFill>
                  <a:srgbClr val="FFC000"/>
                </a:solidFill>
              </a:rPr>
              <a:t>Yoga </a:t>
            </a:r>
            <a:r>
              <a:rPr lang="en-US" sz="2000" b="1" dirty="0">
                <a:solidFill>
                  <a:srgbClr val="FFC000"/>
                </a:solidFill>
              </a:rPr>
              <a:t>and Music is taught.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847035"/>
      </p:ext>
    </p:extLst>
  </p:cSld>
  <p:clrMapOvr>
    <a:masterClrMapping/>
  </p:clrMapOvr>
  <p:transition spd="slow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125112" cy="5401598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The school has introduced </a:t>
            </a:r>
            <a:r>
              <a:rPr lang="en-US" sz="2000" b="1" dirty="0">
                <a:solidFill>
                  <a:srgbClr val="FFC000"/>
                </a:solidFill>
              </a:rPr>
              <a:t>Vedic Mathematics in 201</a:t>
            </a:r>
            <a:r>
              <a:rPr lang="en-US" sz="2000" dirty="0">
                <a:solidFill>
                  <a:srgbClr val="FFC000"/>
                </a:solidFill>
              </a:rPr>
              <a:t>4 </a:t>
            </a:r>
            <a:r>
              <a:rPr lang="en-US" sz="2000" dirty="0"/>
              <a:t>to inculcate interest in numbers and make </a:t>
            </a:r>
            <a:r>
              <a:rPr lang="en-US" sz="2000" b="1" dirty="0"/>
              <a:t>Mathematics </a:t>
            </a:r>
            <a:r>
              <a:rPr lang="en-US" sz="2000" b="1" dirty="0">
                <a:solidFill>
                  <a:srgbClr val="FFC000"/>
                </a:solidFill>
              </a:rPr>
              <a:t>more interesting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/>
              <a:t>and simple amongst </a:t>
            </a:r>
            <a:r>
              <a:rPr lang="en-US" sz="2000" b="1" dirty="0"/>
              <a:t>children</a:t>
            </a:r>
            <a:r>
              <a:rPr lang="en-US" sz="2000" dirty="0"/>
              <a:t>.</a:t>
            </a:r>
          </a:p>
          <a:p>
            <a:pPr algn="just"/>
            <a:r>
              <a:rPr lang="en-US" sz="2000" b="1" dirty="0" smtClean="0">
                <a:solidFill>
                  <a:srgbClr val="FFC000"/>
                </a:solidFill>
              </a:rPr>
              <a:t>Spoken English, Handwriting </a:t>
            </a:r>
            <a:r>
              <a:rPr lang="en-US" sz="2000" b="1" dirty="0">
                <a:solidFill>
                  <a:srgbClr val="FFC000"/>
                </a:solidFill>
              </a:rPr>
              <a:t>classes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/>
              <a:t>are conducted in the </a:t>
            </a:r>
            <a:r>
              <a:rPr lang="en-US" sz="2000" b="1" dirty="0">
                <a:solidFill>
                  <a:srgbClr val="FFC000"/>
                </a:solidFill>
              </a:rPr>
              <a:t>campus</a:t>
            </a:r>
            <a:r>
              <a:rPr lang="en-US" sz="2000" dirty="0"/>
              <a:t> as a regular routine to improve confidence amongst children towards </a:t>
            </a:r>
            <a:r>
              <a:rPr lang="en-US" sz="2000" b="1" dirty="0">
                <a:solidFill>
                  <a:srgbClr val="FFC000"/>
                </a:solidFill>
              </a:rPr>
              <a:t>English language</a:t>
            </a:r>
            <a:r>
              <a:rPr lang="en-US" sz="2000" dirty="0"/>
              <a:t> and shed the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C000"/>
                </a:solidFill>
              </a:rPr>
              <a:t>fear of public speaking</a:t>
            </a:r>
            <a:r>
              <a:rPr lang="en-US" sz="2000" dirty="0"/>
              <a:t>, as also ensure a neat / legible presentation. Since the school is in a salubrious setting on the outskirts of the city, time spent in school is always interesting.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3989296"/>
      </p:ext>
    </p:extLst>
  </p:cSld>
  <p:clrMapOvr>
    <a:masterClrMapping/>
  </p:clrMapOvr>
  <p:transition spd="slow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677355" cy="5325398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The </a:t>
            </a:r>
            <a:r>
              <a:rPr lang="en-US" sz="2200" dirty="0"/>
              <a:t>school has pioneered in introducing </a:t>
            </a:r>
            <a:r>
              <a:rPr lang="en-US" sz="2200" b="1" dirty="0">
                <a:solidFill>
                  <a:srgbClr val="FFC000"/>
                </a:solidFill>
              </a:rPr>
              <a:t>computer based (e-learning) learning through Smart Class</a:t>
            </a:r>
            <a:r>
              <a:rPr lang="en-US" sz="2200" dirty="0"/>
              <a:t> and presently there are </a:t>
            </a:r>
            <a:r>
              <a:rPr lang="en-US" sz="2200" b="1" dirty="0" smtClean="0">
                <a:solidFill>
                  <a:srgbClr val="FFC000"/>
                </a:solidFill>
              </a:rPr>
              <a:t>25 </a:t>
            </a:r>
            <a:r>
              <a:rPr lang="en-US" sz="2200" b="1" dirty="0">
                <a:solidFill>
                  <a:srgbClr val="FFC000"/>
                </a:solidFill>
              </a:rPr>
              <a:t>such installations (Audio Visual)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/>
              <a:t>within the </a:t>
            </a:r>
            <a:r>
              <a:rPr lang="en-US" sz="2200" b="1" dirty="0">
                <a:solidFill>
                  <a:srgbClr val="FFC000"/>
                </a:solidFill>
              </a:rPr>
              <a:t>campus</a:t>
            </a:r>
            <a:r>
              <a:rPr lang="en-US" sz="2200" dirty="0"/>
              <a:t> with scope for more in the coming years which gives the children a feel of learning for which the teachers have been trained and such learning is dovetailed to the </a:t>
            </a:r>
            <a:r>
              <a:rPr lang="en-US" sz="2200" b="1" dirty="0">
                <a:solidFill>
                  <a:srgbClr val="FFC000"/>
                </a:solidFill>
              </a:rPr>
              <a:t>academic syllabus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/>
              <a:t>which the students follow. </a:t>
            </a:r>
            <a:endParaRPr lang="en-US" sz="2200" dirty="0" smtClean="0"/>
          </a:p>
          <a:p>
            <a:pPr algn="just"/>
            <a:r>
              <a:rPr lang="en-US" sz="2200" b="1" dirty="0" smtClean="0">
                <a:solidFill>
                  <a:srgbClr val="FFC000"/>
                </a:solidFill>
              </a:rPr>
              <a:t>Periodical </a:t>
            </a:r>
            <a:r>
              <a:rPr lang="en-US" sz="2200" b="1" dirty="0">
                <a:solidFill>
                  <a:srgbClr val="FFC000"/>
                </a:solidFill>
              </a:rPr>
              <a:t>up gradation </a:t>
            </a:r>
            <a:r>
              <a:rPr lang="en-US" sz="2200" dirty="0"/>
              <a:t>of this is done so that the teachers and the students enjoy the process of learning and are always up to </a:t>
            </a:r>
            <a:r>
              <a:rPr lang="en-US" sz="2400" dirty="0" smtClean="0"/>
              <a:t>date.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2519879355"/>
      </p:ext>
    </p:extLst>
  </p:cSld>
  <p:clrMapOvr>
    <a:masterClrMapping/>
  </p:clrMapOvr>
  <p:transition spd="slow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609601"/>
            <a:ext cx="7125112" cy="52577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The school is the first of its kind to integrate </a:t>
            </a:r>
            <a:r>
              <a:rPr lang="en-US" sz="2800" b="1" dirty="0" smtClean="0">
                <a:solidFill>
                  <a:srgbClr val="FFC000"/>
                </a:solidFill>
              </a:rPr>
              <a:t>(Inclusive Education) special </a:t>
            </a:r>
            <a:r>
              <a:rPr lang="en-US" sz="2800" b="1" dirty="0">
                <a:solidFill>
                  <a:srgbClr val="FFC000"/>
                </a:solidFill>
              </a:rPr>
              <a:t>children (intellectually disabled) with the </a:t>
            </a:r>
            <a:r>
              <a:rPr lang="en-US" sz="2800" b="1" dirty="0" smtClean="0">
                <a:solidFill>
                  <a:srgbClr val="FFC000"/>
                </a:solidFill>
              </a:rPr>
              <a:t>Regular </a:t>
            </a:r>
            <a:r>
              <a:rPr lang="en-US" sz="2800" b="1" dirty="0">
                <a:solidFill>
                  <a:srgbClr val="FFC000"/>
                </a:solidFill>
              </a:rPr>
              <a:t>children (Inclusive Education</a:t>
            </a:r>
            <a:r>
              <a:rPr lang="en-US" sz="2800" b="1" dirty="0" smtClean="0">
                <a:solidFill>
                  <a:srgbClr val="FFC000"/>
                </a:solidFill>
              </a:rPr>
              <a:t>)</a:t>
            </a:r>
            <a:r>
              <a:rPr lang="en-US" sz="28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en-US" sz="2800" dirty="0"/>
              <a:t>The </a:t>
            </a:r>
            <a:r>
              <a:rPr lang="en-US" sz="2800" b="1" dirty="0">
                <a:solidFill>
                  <a:srgbClr val="FFC000"/>
                </a:solidFill>
              </a:rPr>
              <a:t>school</a:t>
            </a:r>
            <a:r>
              <a:rPr lang="en-US" sz="2800" dirty="0"/>
              <a:t> has its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C000"/>
                </a:solidFill>
              </a:rPr>
              <a:t>own transport </a:t>
            </a:r>
            <a:r>
              <a:rPr lang="en-US" sz="2800" dirty="0"/>
              <a:t>for the convenience of the </a:t>
            </a:r>
            <a:r>
              <a:rPr lang="en-US" sz="2800" b="1" dirty="0">
                <a:solidFill>
                  <a:srgbClr val="FFC000"/>
                </a:solidFill>
              </a:rPr>
              <a:t>pickup and drop of children.</a:t>
            </a:r>
          </a:p>
        </p:txBody>
      </p:sp>
    </p:spTree>
    <p:extLst>
      <p:ext uri="{BB962C8B-B14F-4D97-AF65-F5344CB8AC3E}">
        <p14:creationId xmlns="" xmlns:p14="http://schemas.microsoft.com/office/powerpoint/2010/main" val="21688412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Click="0" advTm="3000">
        <p14:vortex dir="r"/>
        <p:sndAc>
          <p:stSnd>
            <p:snd r:embed="rId3" name="bomb.wav"/>
          </p:stSnd>
        </p:sndAc>
      </p:transition>
    </mc:Choice>
    <mc:Fallback>
      <p:transition spd="slow" advClick="0" advTm="3000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0671" y="2967335"/>
            <a:ext cx="432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Program Files\Microsoft Office\MEDIA\CAGCAT10\j0149481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114800"/>
            <a:ext cx="2144162" cy="21788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  <p:sndAc>
      <p:stSnd>
        <p:snd r:embed="rId2" name="bomb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308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 ACTIVITIES</vt:lpstr>
      <vt:lpstr>    CO-CURRICULAR  &amp;  EXTRA-CURRICULAR ACTIVITIES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</dc:title>
  <dc:creator>sai</dc:creator>
  <cp:lastModifiedBy>VVSCHOOL</cp:lastModifiedBy>
  <cp:revision>15</cp:revision>
  <dcterms:created xsi:type="dcterms:W3CDTF">2014-09-06T07:24:10Z</dcterms:created>
  <dcterms:modified xsi:type="dcterms:W3CDTF">2014-10-13T06:34:02Z</dcterms:modified>
</cp:coreProperties>
</file>